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60" r:id="rId2"/>
    <p:sldId id="257" r:id="rId3"/>
    <p:sldId id="330" r:id="rId4"/>
    <p:sldId id="394" r:id="rId5"/>
    <p:sldId id="351" r:id="rId6"/>
    <p:sldId id="352" r:id="rId7"/>
    <p:sldId id="277" r:id="rId8"/>
    <p:sldId id="278" r:id="rId9"/>
    <p:sldId id="353" r:id="rId10"/>
    <p:sldId id="304" r:id="rId11"/>
    <p:sldId id="395" r:id="rId12"/>
    <p:sldId id="357" r:id="rId13"/>
    <p:sldId id="392" r:id="rId14"/>
    <p:sldId id="262" r:id="rId15"/>
    <p:sldId id="396" r:id="rId16"/>
    <p:sldId id="285" r:id="rId17"/>
    <p:sldId id="312" r:id="rId18"/>
    <p:sldId id="355" r:id="rId19"/>
    <p:sldId id="267" r:id="rId20"/>
    <p:sldId id="303" r:id="rId21"/>
    <p:sldId id="313" r:id="rId22"/>
    <p:sldId id="347" r:id="rId23"/>
    <p:sldId id="384" r:id="rId24"/>
    <p:sldId id="311" r:id="rId25"/>
    <p:sldId id="391" r:id="rId26"/>
    <p:sldId id="397" r:id="rId27"/>
    <p:sldId id="393" r:id="rId28"/>
    <p:sldId id="383" r:id="rId29"/>
    <p:sldId id="385" r:id="rId30"/>
    <p:sldId id="386" r:id="rId31"/>
    <p:sldId id="398" r:id="rId32"/>
    <p:sldId id="390" r:id="rId33"/>
    <p:sldId id="308" r:id="rId34"/>
    <p:sldId id="286" r:id="rId35"/>
    <p:sldId id="307" r:id="rId36"/>
    <p:sldId id="287" r:id="rId37"/>
    <p:sldId id="260" r:id="rId38"/>
    <p:sldId id="289" r:id="rId39"/>
    <p:sldId id="280" r:id="rId40"/>
    <p:sldId id="350" r:id="rId41"/>
    <p:sldId id="388" r:id="rId42"/>
    <p:sldId id="389" r:id="rId43"/>
    <p:sldId id="382" r:id="rId44"/>
    <p:sldId id="399" r:id="rId45"/>
    <p:sldId id="266" r:id="rId46"/>
    <p:sldId id="354" r:id="rId47"/>
    <p:sldId id="342" r:id="rId48"/>
    <p:sldId id="341" r:id="rId49"/>
    <p:sldId id="344" r:id="rId50"/>
    <p:sldId id="268" r:id="rId51"/>
    <p:sldId id="333" r:id="rId52"/>
    <p:sldId id="345" r:id="rId53"/>
    <p:sldId id="334" r:id="rId54"/>
    <p:sldId id="335" r:id="rId55"/>
    <p:sldId id="337" r:id="rId56"/>
    <p:sldId id="339" r:id="rId57"/>
    <p:sldId id="343" r:id="rId5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88DFA-0291-4394-AE54-27B46D790DEA}" type="datetimeFigureOut">
              <a:rPr lang="pt-BR" smtClean="0"/>
              <a:t>30/09/2018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DFEC0-A79F-4014-AE60-F315B36549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62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55F86-37D5-42F8-930B-91FA46D9620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79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ABB68-C0B7-447D-9E35-2974EE046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B4CBEE-B546-4E4B-A2DA-5978501A0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FCFE44-C3DB-4DD3-94B2-82785A98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8EB31-B80F-4B3E-A7C4-8FC6CB1C9E29}" type="datetime1">
              <a:rPr lang="pt-BR" smtClean="0"/>
              <a:t>30/09/2018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775E96-DE61-49EE-86F4-2079570B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A1EE75-B2E0-47E8-B521-3A5F9700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1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8FEEE-9D85-4744-BBA5-0AA20B73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2189EA-2342-43A2-86CD-411C844D8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68CE8B-A61A-447A-AC94-EC9F9E3A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EF8F-A9E6-4AD4-814A-E6E5DA016DA8}" type="datetime1">
              <a:rPr lang="pt-BR" smtClean="0"/>
              <a:t>30/09/2018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E178B9-E005-4C23-9AD7-D1C91D724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5B4DFD-21A7-4068-839D-1EBE177C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879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356383-3878-48E1-9418-77D487AF4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36C950-DEA0-496D-A305-F0A6D57B3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6D09E7-6FFD-43C5-AD83-D8FCA1A1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5F95-4A3C-472F-8E91-55F9AA887780}" type="datetime1">
              <a:rPr lang="pt-BR" smtClean="0"/>
              <a:t>30/09/2018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C0198A-6BC6-43CC-99B2-4991DB1B3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EA043C-3209-4268-A5F7-FC74DEDD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126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9D1B5-E107-4276-BC98-817222B17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7ABDE8-7820-40D0-B336-ACDE99484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6B738D-BEAC-4F01-8711-3CC395186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CB83-1D51-4A13-A6BE-9A5F2E313B89}" type="datetime1">
              <a:rPr lang="pt-BR" smtClean="0"/>
              <a:t>30/09/2018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1F483B-AAB9-4B3F-8336-3A70D0EE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2A52D4-1727-42E9-ACA7-6064607D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589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5879E9-8FE0-4B02-AA18-3D31C28C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B29E65-8756-4833-8F6A-48E4C4B59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078638-72E5-4D3F-B197-638BCDF33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5A2B3-3922-4899-B339-89CB4C3CDDB0}" type="datetime1">
              <a:rPr lang="pt-BR" smtClean="0"/>
              <a:t>30/09/2018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2D579A-79B4-42F5-8CDD-1F2E397C5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B79C48-9C28-4B26-9790-3ED072CE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02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3A7A7C-BDF9-41D3-9211-A8DF0A88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155795-0B0A-4CAF-B450-FDC03918F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479BC6-CBB3-4B88-AECD-670DAE195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87BA24-47E1-4AF3-8822-F4086A21F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443D0-5E65-4CBB-95EF-F5221A67CCDE}" type="datetime1">
              <a:rPr lang="pt-BR" smtClean="0"/>
              <a:t>30/09/2018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B74A21-D04D-400C-974B-F2383DFE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583BDB-8857-4BD8-90C1-C5FA91AA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489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52F09-F0FF-4C55-80D7-89ABA1AE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67840E-FB11-4574-91DA-D2EFD0963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BAB1D5-8F17-4794-B5E3-0717FB4B5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1C2EBE-923B-4ABC-A3EE-37821A7B8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0BBA8E8-84C4-4491-818A-6D9CE9E01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E06B87D-76F3-462E-833B-1870B1F0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74ACA-AFCF-4978-98EA-3F1C272F3276}" type="datetime1">
              <a:rPr lang="pt-BR" smtClean="0"/>
              <a:t>30/09/2018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0B67C3-ABD4-45A3-8459-37E8D90D2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316E80-2266-4B2B-9F7C-A750A79F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23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A6C1A-277D-4207-9DDB-61731B7E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E1B5BC1-B601-4413-8E6D-4EAA8A5C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48477-44B6-4A91-8DCA-5F009067CE0E}" type="datetime1">
              <a:rPr lang="pt-BR" smtClean="0"/>
              <a:t>30/09/2018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7A0FA9-3FFF-496D-9AE5-03168155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DBF6AA-4E85-4D01-BFB5-48076A4D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74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1885B9C-9213-4E8C-8819-DD5B7449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6235-B9DD-4A3E-BE84-C76ABBB0C589}" type="datetime1">
              <a:rPr lang="pt-BR" smtClean="0"/>
              <a:t>30/09/2018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9FD592-B7ED-4B1C-85B2-6F69BDD8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3ECE44-3213-48CB-875C-7993827E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27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A63F8-1F0C-4B2B-828F-FD82E3A1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E67CB0-8A85-4632-A6B1-3B59F276B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748BAB-6799-4216-9504-43706E338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CFDB97-0338-4564-B1C7-FFC2B86C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F215-436B-474D-8CB5-31F29E208A2E}" type="datetime1">
              <a:rPr lang="pt-BR" smtClean="0"/>
              <a:t>30/09/2018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7540F2-C553-48BA-9A0C-C6FA2520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EFB1F2-368A-4B6B-B240-7BBD8D8D9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97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8C583-1067-406E-AD33-5A68CF80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8BD7648-0349-4731-8926-CB428CC82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0BCE45-F49D-43B5-A6CD-78D8D86C6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5B3D963-F8D3-4433-B5E0-C678EA4A0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4DC95-878F-4169-B8A3-5F9DADDF97CA}" type="datetime1">
              <a:rPr lang="pt-BR" smtClean="0"/>
              <a:t>30/09/2018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AD6F80-5F99-4769-A683-1318A6636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0465AF-F688-49AB-9389-12DF59D2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5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CAB81BC-5037-4D27-82D3-B4F919842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7D2A12-FCD9-403F-9C45-3062B0B95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644061-F562-4B53-8305-41DAEAB24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64A8C-9067-42E1-A5CF-B74C97A3E8BD}" type="datetime1">
              <a:rPr lang="pt-BR" smtClean="0"/>
              <a:t>30/09/2018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08C9C1-A791-47C8-ADD4-93F3C8A3A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CE726F-BB32-4852-A534-996138C9F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E82C7-7937-4605-9CB0-949B31669A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312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48853C14-15F8-45CE-9E3F-E750CB28F3C1}"/>
              </a:ext>
            </a:extLst>
          </p:cNvPr>
          <p:cNvSpPr txBox="1"/>
          <p:nvPr/>
        </p:nvSpPr>
        <p:spPr>
          <a:xfrm>
            <a:off x="1270984" y="4732158"/>
            <a:ext cx="28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01 / 10 (segunda-feira)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7CACB0E-E62D-4A6A-BEAF-92A27F25D353}"/>
              </a:ext>
            </a:extLst>
          </p:cNvPr>
          <p:cNvSpPr txBox="1"/>
          <p:nvPr/>
        </p:nvSpPr>
        <p:spPr>
          <a:xfrm>
            <a:off x="6093040" y="4732158"/>
            <a:ext cx="111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08 / 10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9087B54-3E93-45AD-9031-36A212E06011}"/>
              </a:ext>
            </a:extLst>
          </p:cNvPr>
          <p:cNvSpPr txBox="1"/>
          <p:nvPr/>
        </p:nvSpPr>
        <p:spPr>
          <a:xfrm>
            <a:off x="647005" y="1202781"/>
            <a:ext cx="491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Franklin Gothic Demi Cond" panose="020B0706030402020204" pitchFamily="34" charset="0"/>
              </a:rPr>
              <a:t>Tutoriais </a:t>
            </a:r>
            <a:r>
              <a:rPr lang="pt-BR" sz="5400" dirty="0">
                <a:solidFill>
                  <a:schemeClr val="bg2">
                    <a:lumMod val="75000"/>
                  </a:schemeClr>
                </a:solidFill>
                <a:latin typeface="Franklin Gothic Demi Cond" panose="020B0706030402020204" pitchFamily="34" charset="0"/>
              </a:rPr>
              <a:t>| </a:t>
            </a:r>
            <a:r>
              <a:rPr lang="pt-BR" sz="5400" dirty="0" err="1">
                <a:solidFill>
                  <a:schemeClr val="bg2">
                    <a:lumMod val="75000"/>
                  </a:schemeClr>
                </a:solidFill>
                <a:latin typeface="Franklin Gothic Demi Cond" panose="020B0706030402020204" pitchFamily="34" charset="0"/>
              </a:rPr>
              <a:t>Intro</a:t>
            </a:r>
            <a:endParaRPr lang="pt-BR" sz="5400" dirty="0">
              <a:solidFill>
                <a:schemeClr val="bg2">
                  <a:lumMod val="75000"/>
                </a:schemeClr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094221D2-C6B9-4B38-AD64-D2DE2A06FCC4}"/>
              </a:ext>
            </a:extLst>
          </p:cNvPr>
          <p:cNvCxnSpPr/>
          <p:nvPr/>
        </p:nvCxnSpPr>
        <p:spPr>
          <a:xfrm>
            <a:off x="492763" y="4675177"/>
            <a:ext cx="11048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B5C3937F-D24A-4ECF-B59E-DEB657BB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52" y="3027283"/>
            <a:ext cx="1688469" cy="143152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78600DF-AFBE-4173-A81E-6A95A198FAD3}"/>
              </a:ext>
            </a:extLst>
          </p:cNvPr>
          <p:cNvSpPr txBox="1"/>
          <p:nvPr/>
        </p:nvSpPr>
        <p:spPr>
          <a:xfrm>
            <a:off x="2571700" y="3135331"/>
            <a:ext cx="64472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7200" b="1" dirty="0"/>
              <a:t>+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B49E16E-5E95-4597-8AC3-922A083B7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81" y="3642550"/>
            <a:ext cx="1509495" cy="3326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DF7161A-FF2A-440A-ADD8-F781D25DD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173" y="2717798"/>
            <a:ext cx="1509495" cy="174101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E89BB9D-6F5A-4424-ABB6-77B1EF290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596" y="3193361"/>
            <a:ext cx="879202" cy="278919"/>
          </a:xfrm>
          <a:prstGeom prst="rect">
            <a:avLst/>
          </a:prstGeom>
        </p:spPr>
      </p:pic>
      <p:sp>
        <p:nvSpPr>
          <p:cNvPr id="18" name="Espaço Reservado para Número de Slide 17">
            <a:extLst>
              <a:ext uri="{FF2B5EF4-FFF2-40B4-BE49-F238E27FC236}">
                <a16:creationId xmlns:a16="http://schemas.microsoft.com/office/drawing/2014/main" id="{B98FA88B-FBBB-490F-81AF-8D657329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5658-737A-40F1-9ADB-DB74D4403C2B}" type="slidenum">
              <a:rPr lang="pt-BR" smtClean="0"/>
              <a:t>1</a:t>
            </a:fld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7165950-F665-43AD-BBC5-A9EA46033109}"/>
              </a:ext>
            </a:extLst>
          </p:cNvPr>
          <p:cNvSpPr/>
          <p:nvPr/>
        </p:nvSpPr>
        <p:spPr>
          <a:xfrm>
            <a:off x="850405" y="2645546"/>
            <a:ext cx="4087318" cy="279645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8B6D473-0D6D-4549-A4B4-0A6F3FAD1C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787"/>
          <a:stretch/>
        </p:blipFill>
        <p:spPr>
          <a:xfrm>
            <a:off x="10022636" y="135704"/>
            <a:ext cx="1963181" cy="3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55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HTML5 + JavaScript </a:t>
            </a:r>
            <a:r>
              <a:rPr lang="en-GB" sz="3200" dirty="0"/>
              <a:t>(D3 also..) </a:t>
            </a:r>
            <a:r>
              <a:rPr lang="en-GB" dirty="0"/>
              <a:t>+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95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No need to install any plugin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 Run on any platform (iOS, Android, Desktops, ..)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171" y="3022860"/>
            <a:ext cx="4307488" cy="3227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19007" y="6397113"/>
            <a:ext cx="2484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http://bost.ocks.org/mike/uberdata/</a:t>
            </a:r>
          </a:p>
        </p:txBody>
      </p:sp>
    </p:spTree>
    <p:extLst>
      <p:ext uri="{BB962C8B-B14F-4D97-AF65-F5344CB8AC3E}">
        <p14:creationId xmlns:p14="http://schemas.microsoft.com/office/powerpoint/2010/main" val="283946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4606" y="1987703"/>
            <a:ext cx="63289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1 D3 Intro</a:t>
            </a:r>
          </a:p>
          <a:p>
            <a:r>
              <a:rPr lang="en-GB" sz="3600" dirty="0"/>
              <a:t>2 Observable notebooks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3 D3 Basics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4 Working with D3 in Observable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5 Running D3 locally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11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53631" y="1448486"/>
            <a:ext cx="31872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518811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EF8FF81-9B74-4E98-8623-DF5A9D75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12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B22B86-FC03-4957-9CAE-0182CB1B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525" y="1127590"/>
            <a:ext cx="7810439" cy="5730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0CAC58-9948-4414-8E00-B428E6EC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10" y="341561"/>
            <a:ext cx="1891597" cy="4167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E4E9FE-5454-46D7-8945-125563FFB0C8}"/>
              </a:ext>
            </a:extLst>
          </p:cNvPr>
          <p:cNvSpPr/>
          <p:nvPr/>
        </p:nvSpPr>
        <p:spPr>
          <a:xfrm>
            <a:off x="2985855" y="341561"/>
            <a:ext cx="746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https://beta.observablehq.com/@mbostock/introduction-to-notebooks</a:t>
            </a:r>
          </a:p>
        </p:txBody>
      </p:sp>
    </p:spTree>
    <p:extLst>
      <p:ext uri="{BB962C8B-B14F-4D97-AF65-F5344CB8AC3E}">
        <p14:creationId xmlns:p14="http://schemas.microsoft.com/office/powerpoint/2010/main" val="282753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EF8FF81-9B74-4E98-8623-DF5A9D75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13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0CAC58-9948-4414-8E00-B428E6EC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0" y="341561"/>
            <a:ext cx="1891597" cy="4167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E4E9FE-5454-46D7-8945-125563FFB0C8}"/>
              </a:ext>
            </a:extLst>
          </p:cNvPr>
          <p:cNvSpPr/>
          <p:nvPr/>
        </p:nvSpPr>
        <p:spPr>
          <a:xfrm>
            <a:off x="2985855" y="341561"/>
            <a:ext cx="7463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https://beta.observablehq.com/@mbostock/predator-and-prey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09AB04-F256-420C-9AAF-A8645BA0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97" y="1258274"/>
            <a:ext cx="5068827" cy="55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2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C779865-271A-41B6-9470-56A33EE8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14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091A14-7DDB-4CE1-A5E5-87F8A80ED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38" y="828294"/>
            <a:ext cx="5468645" cy="60297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81913B-A747-4C53-9EAC-058827C38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10" y="341561"/>
            <a:ext cx="1891597" cy="4167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CFB1588-B7BE-455C-AAD4-5E5E51241626}"/>
              </a:ext>
            </a:extLst>
          </p:cNvPr>
          <p:cNvSpPr/>
          <p:nvPr/>
        </p:nvSpPr>
        <p:spPr>
          <a:xfrm>
            <a:off x="3159315" y="341561"/>
            <a:ext cx="500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https://beta.observablehq.com/@jashkenas/inputs</a:t>
            </a:r>
          </a:p>
        </p:txBody>
      </p:sp>
    </p:spTree>
    <p:extLst>
      <p:ext uri="{BB962C8B-B14F-4D97-AF65-F5344CB8AC3E}">
        <p14:creationId xmlns:p14="http://schemas.microsoft.com/office/powerpoint/2010/main" val="40640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4606" y="1987703"/>
            <a:ext cx="63289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1 D3 Intro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2 Observable notebooks</a:t>
            </a:r>
          </a:p>
          <a:p>
            <a:r>
              <a:rPr lang="en-GB" sz="3600" dirty="0"/>
              <a:t>3 D3 Basics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4 Working with D3 in Observable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5 Running D3 locally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15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53631" y="1448486"/>
            <a:ext cx="31872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814624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16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3612" y="439266"/>
            <a:ext cx="4629664" cy="738745"/>
          </a:xfrm>
        </p:spPr>
        <p:txBody>
          <a:bodyPr>
            <a:normAutofit/>
          </a:bodyPr>
          <a:lstStyle/>
          <a:p>
            <a:r>
              <a:rPr lang="en-GB" dirty="0"/>
              <a:t>D3 “chain syntax”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77795" y="1503465"/>
            <a:ext cx="7908323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</a:rPr>
              <a:t>d3.select("body").append("p").text("New paragraph!");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545" y="2199154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..or for better legibility: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054443" y="2773005"/>
            <a:ext cx="4353481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d3.select("body")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.append("p")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.text("New paragraph!");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897" y="4056275"/>
            <a:ext cx="661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JavaScript, like HTML, doesn’t care about whitespace and line breaks.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01112" y="5228213"/>
            <a:ext cx="3468129" cy="1021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body = d3.select("body");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 = </a:t>
            </a:r>
            <a:r>
              <a:rPr lang="en-US" alt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body.append</a:t>
            </a:r>
            <a:r>
              <a:rPr lang="en-US" alt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("p");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p.text</a:t>
            </a:r>
            <a:r>
              <a:rPr lang="en-US" alt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("New paragraph!");</a:t>
            </a:r>
            <a:r>
              <a:rPr lang="en-US" altLang="en-US" sz="1000" dirty="0">
                <a:solidFill>
                  <a:schemeClr val="tx1"/>
                </a:solidFill>
              </a:rPr>
              <a:t> 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0051" y="4735493"/>
            <a:ext cx="414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Now, the same code without chain syntax:</a:t>
            </a:r>
          </a:p>
        </p:txBody>
      </p:sp>
      <p:sp>
        <p:nvSpPr>
          <p:cNvPr id="16" name="Oval 15"/>
          <p:cNvSpPr/>
          <p:nvPr/>
        </p:nvSpPr>
        <p:spPr>
          <a:xfrm>
            <a:off x="98854" y="1954204"/>
            <a:ext cx="4794421" cy="17940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Curved Connector 19"/>
          <p:cNvCxnSpPr/>
          <p:nvPr/>
        </p:nvCxnSpPr>
        <p:spPr>
          <a:xfrm rot="5400000">
            <a:off x="5038357" y="1973880"/>
            <a:ext cx="541861" cy="502509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8104" y="6356350"/>
            <a:ext cx="3001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Reference: </a:t>
            </a:r>
            <a:br>
              <a:rPr lang="en-GB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http://alignedleft.com/tutorials/d3/chaining-methods</a:t>
            </a:r>
          </a:p>
        </p:txBody>
      </p:sp>
    </p:spTree>
    <p:extLst>
      <p:ext uri="{BB962C8B-B14F-4D97-AF65-F5344CB8AC3E}">
        <p14:creationId xmlns:p14="http://schemas.microsoft.com/office/powerpoint/2010/main" val="275333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66" y="2160031"/>
            <a:ext cx="3371850" cy="42481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17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88324" y="382588"/>
            <a:ext cx="9122376" cy="852487"/>
          </a:xfrm>
        </p:spPr>
        <p:txBody>
          <a:bodyPr>
            <a:normAutofit/>
          </a:bodyPr>
          <a:lstStyle/>
          <a:p>
            <a:r>
              <a:rPr lang="en-GB" sz="3600" dirty="0"/>
              <a:t>Loading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9" name="Oval 8"/>
          <p:cNvSpPr/>
          <p:nvPr/>
        </p:nvSpPr>
        <p:spPr>
          <a:xfrm>
            <a:off x="123569" y="2084497"/>
            <a:ext cx="3361038" cy="4522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61" y="1107968"/>
            <a:ext cx="4619625" cy="4591050"/>
          </a:xfrm>
          <a:prstGeom prst="rect">
            <a:avLst/>
          </a:prstGeom>
        </p:spPr>
      </p:pic>
      <p:cxnSp>
        <p:nvCxnSpPr>
          <p:cNvPr id="12" name="Curved Connector 11"/>
          <p:cNvCxnSpPr/>
          <p:nvPr/>
        </p:nvCxnSpPr>
        <p:spPr>
          <a:xfrm flipV="1">
            <a:off x="3471388" y="1990441"/>
            <a:ext cx="2047963" cy="35770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288324" y="1169436"/>
            <a:ext cx="4442254" cy="522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166974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Flexibility for varying sizes of input data </a:t>
            </a:r>
          </a:p>
        </p:txBody>
      </p:sp>
      <p:sp>
        <p:nvSpPr>
          <p:cNvPr id="9" name="Rectangle 8"/>
          <p:cNvSpPr/>
          <p:nvPr/>
        </p:nvSpPr>
        <p:spPr>
          <a:xfrm>
            <a:off x="514747" y="6169580"/>
            <a:ext cx="5616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Looping through data (but not with an explicit “for” loop).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0606"/>
          <a:stretch/>
        </p:blipFill>
        <p:spPr>
          <a:xfrm>
            <a:off x="2563642" y="2070400"/>
            <a:ext cx="4982218" cy="2831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2710248" y="2919605"/>
            <a:ext cx="3830595" cy="2931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Curved Connector 11"/>
          <p:cNvCxnSpPr/>
          <p:nvPr/>
        </p:nvCxnSpPr>
        <p:spPr>
          <a:xfrm rot="10800000">
            <a:off x="2331318" y="2562057"/>
            <a:ext cx="757859" cy="25838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1122" y="2321918"/>
            <a:ext cx="188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“Empty” selection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4704" y="3315372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Adding elements</a:t>
            </a:r>
          </a:p>
        </p:txBody>
      </p:sp>
      <p:cxnSp>
        <p:nvCxnSpPr>
          <p:cNvPr id="15" name="Curved Connector 14"/>
          <p:cNvCxnSpPr>
            <a:stCxn id="11" idx="6"/>
            <a:endCxn id="14" idx="1"/>
          </p:cNvCxnSpPr>
          <p:nvPr/>
        </p:nvCxnSpPr>
        <p:spPr>
          <a:xfrm>
            <a:off x="6540843" y="3066181"/>
            <a:ext cx="1393861" cy="43385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10248" y="1382391"/>
            <a:ext cx="375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Short example – data driven approach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b="92336"/>
          <a:stretch/>
        </p:blipFill>
        <p:spPr>
          <a:xfrm>
            <a:off x="7360083" y="1528967"/>
            <a:ext cx="3534119" cy="341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1963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19</a:t>
            </a:fld>
            <a:endParaRPr lang="en-GB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8324" y="382588"/>
            <a:ext cx="9122376" cy="852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/>
              <a:t>Loading data</a:t>
            </a:r>
            <a:endParaRPr lang="en-GB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88324" y="1169436"/>
            <a:ext cx="4442254" cy="522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CSV files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0875" y="2079812"/>
            <a:ext cx="10923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Courier"/>
              </a:rPr>
              <a:t>d3.csv</a:t>
            </a:r>
            <a:r>
              <a:rPr lang="en-GB" dirty="0">
                <a:latin typeface="Courier"/>
              </a:rPr>
              <a:t>("somefiles.csv", function(data) {</a:t>
            </a:r>
            <a:r>
              <a:rPr lang="en-GB" dirty="0" err="1">
                <a:latin typeface="Courier"/>
              </a:rPr>
              <a:t>doSomethingWithData</a:t>
            </a:r>
            <a:r>
              <a:rPr lang="en-GB" dirty="0">
                <a:latin typeface="Courier"/>
              </a:rPr>
              <a:t>(data)});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483" y="3368022"/>
            <a:ext cx="5668315" cy="19948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71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534514E-A557-4696-BEA9-22695E5C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8B831F-FA83-485B-B827-36ECD6E4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7" y="1388745"/>
            <a:ext cx="9871969" cy="50575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99F69C-07BC-4E66-AF07-7893D2323D0E}"/>
              </a:ext>
            </a:extLst>
          </p:cNvPr>
          <p:cNvSpPr/>
          <p:nvPr/>
        </p:nvSpPr>
        <p:spPr>
          <a:xfrm>
            <a:off x="697847" y="492256"/>
            <a:ext cx="320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beta.observablehq.com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D10ED326-E57D-4DB7-B5E2-DCEC087A7C96}"/>
              </a:ext>
            </a:extLst>
          </p:cNvPr>
          <p:cNvSpPr/>
          <p:nvPr/>
        </p:nvSpPr>
        <p:spPr>
          <a:xfrm rot="13352151">
            <a:off x="2428044" y="4856913"/>
            <a:ext cx="1606858" cy="60040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101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20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8324" y="382588"/>
            <a:ext cx="9122376" cy="852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/>
              <a:t>Loading data</a:t>
            </a:r>
            <a:endParaRPr lang="en-GB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8324" y="1169436"/>
            <a:ext cx="4442254" cy="522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JSON files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4226" y="1837257"/>
            <a:ext cx="109233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Courier"/>
              </a:rPr>
              <a:t>d3.json</a:t>
            </a:r>
            <a:r>
              <a:rPr lang="en-GB" dirty="0">
                <a:latin typeface="Courier"/>
              </a:rPr>
              <a:t>("</a:t>
            </a:r>
            <a:r>
              <a:rPr lang="en-GB" dirty="0" err="1">
                <a:latin typeface="Courier"/>
              </a:rPr>
              <a:t>tweets.json</a:t>
            </a:r>
            <a:r>
              <a:rPr lang="en-GB" dirty="0">
                <a:latin typeface="Courier"/>
              </a:rPr>
              <a:t>", function(data) {</a:t>
            </a:r>
            <a:r>
              <a:rPr lang="en-GB" dirty="0" err="1">
                <a:latin typeface="Courier"/>
              </a:rPr>
              <a:t>doSomethingWithData</a:t>
            </a:r>
            <a:r>
              <a:rPr lang="en-GB" dirty="0">
                <a:latin typeface="Courier"/>
              </a:rPr>
              <a:t>(data)});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24620"/>
          <a:stretch/>
        </p:blipFill>
        <p:spPr>
          <a:xfrm>
            <a:off x="422834" y="2352251"/>
            <a:ext cx="5755546" cy="41694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233" y="2448419"/>
            <a:ext cx="5057995" cy="3907931"/>
          </a:xfrm>
          <a:prstGeom prst="rect">
            <a:avLst/>
          </a:prstGeom>
        </p:spPr>
      </p:pic>
      <p:cxnSp>
        <p:nvCxnSpPr>
          <p:cNvPr id="14" name="Curved Connector 13"/>
          <p:cNvCxnSpPr/>
          <p:nvPr/>
        </p:nvCxnSpPr>
        <p:spPr>
          <a:xfrm flipV="1">
            <a:off x="5661702" y="4959179"/>
            <a:ext cx="1462391" cy="23925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746188" y="6369565"/>
            <a:ext cx="27109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(Meeks, Elijah. "D3. </a:t>
            </a:r>
            <a:r>
              <a:rPr lang="en-GB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js</a:t>
            </a:r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 in Action." (2015))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01416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21</a:t>
            </a:fld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8324" y="382588"/>
            <a:ext cx="9122376" cy="852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Loading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8324" y="1320007"/>
            <a:ext cx="4442254" cy="522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..and also: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2315259"/>
            <a:ext cx="7353300" cy="2314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361755" y="5710019"/>
            <a:ext cx="46299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D3 API Reference</a:t>
            </a:r>
          </a:p>
          <a:p>
            <a:r>
              <a:rPr lang="en-GB" dirty="0"/>
              <a:t>https://github.com/d3/d3/blob/master/API.md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2504303" y="3188044"/>
            <a:ext cx="708453" cy="20377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>
            <a:off x="2504302" y="3674203"/>
            <a:ext cx="708453" cy="20377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>
            <a:off x="2504301" y="4370117"/>
            <a:ext cx="708453" cy="20377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58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22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8324" y="382588"/>
            <a:ext cx="9122376" cy="852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Selecting elements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580767" y="2012949"/>
            <a:ext cx="102108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DE" altLang="de-DE" dirty="0">
                <a:solidFill>
                  <a:srgbClr val="000000"/>
                </a:solidFill>
              </a:rPr>
              <a:t>d3.selectAll(</a:t>
            </a:r>
            <a:r>
              <a:rPr lang="de-DE" altLang="de-DE" dirty="0">
                <a:solidFill>
                  <a:schemeClr val="accent1">
                    <a:lumMod val="75000"/>
                  </a:schemeClr>
                </a:solidFill>
              </a:rPr>
              <a:t>"body"</a:t>
            </a:r>
            <a:r>
              <a:rPr lang="de-DE" altLang="de-DE" dirty="0">
                <a:solidFill>
                  <a:srgbClr val="000000"/>
                </a:solidFill>
              </a:rPr>
              <a:t>).style(</a:t>
            </a:r>
            <a:r>
              <a:rPr lang="de-DE" altLang="de-DE" dirty="0">
                <a:solidFill>
                  <a:schemeClr val="accent1">
                    <a:lumMod val="75000"/>
                  </a:schemeClr>
                </a:solidFill>
              </a:rPr>
              <a:t>"background-color"</a:t>
            </a:r>
            <a:r>
              <a:rPr lang="de-DE" altLang="de-DE" dirty="0"/>
              <a:t>,</a:t>
            </a:r>
            <a:r>
              <a:rPr lang="de-DE" altLang="de-DE" dirty="0">
                <a:solidFill>
                  <a:schemeClr val="accent1">
                    <a:lumMod val="75000"/>
                  </a:schemeClr>
                </a:solidFill>
              </a:rPr>
              <a:t> "black"</a:t>
            </a:r>
            <a:r>
              <a:rPr lang="de-DE" altLang="de-DE" dirty="0">
                <a:solidFill>
                  <a:srgbClr val="000000"/>
                </a:solidFill>
              </a:rPr>
              <a:t>);</a:t>
            </a:r>
            <a:r>
              <a:rPr lang="de-DE" altLang="de-DE" dirty="0"/>
              <a:t> 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u="sng" dirty="0"/>
              <a:t>Or by class: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d3.selectAll(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".container"</a:t>
            </a:r>
            <a:r>
              <a:rPr lang="de-DE" dirty="0"/>
              <a:t>)…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u="sng" dirty="0"/>
              <a:t>Or by ID: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d3.select(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"#dataPoint1“</a:t>
            </a:r>
            <a:r>
              <a:rPr lang="de-DE" dirty="0"/>
              <a:t>)…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cxnSp>
        <p:nvCxnSpPr>
          <p:cNvPr id="7" name="Curved Connector 6"/>
          <p:cNvCxnSpPr/>
          <p:nvPr/>
        </p:nvCxnSpPr>
        <p:spPr>
          <a:xfrm rot="5400000" flipH="1" flipV="1">
            <a:off x="2359323" y="3950863"/>
            <a:ext cx="222420" cy="14664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/>
          <p:nvPr/>
        </p:nvCxnSpPr>
        <p:spPr>
          <a:xfrm rot="5400000" flipH="1" flipV="1">
            <a:off x="2099832" y="5520171"/>
            <a:ext cx="222420" cy="14664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23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23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528" y="497929"/>
            <a:ext cx="3600622" cy="25783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13" name="Rectangle 12"/>
          <p:cNvSpPr/>
          <p:nvPr/>
        </p:nvSpPr>
        <p:spPr>
          <a:xfrm>
            <a:off x="472150" y="540960"/>
            <a:ext cx="3351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+mj-lt"/>
              </a:rPr>
              <a:t>D3 selection: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7690" b="35562"/>
          <a:stretch/>
        </p:blipFill>
        <p:spPr>
          <a:xfrm>
            <a:off x="7249749" y="3577701"/>
            <a:ext cx="4744464" cy="3053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BF43CA4-B831-40FA-B3C8-131B8AE9C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553" y="2754404"/>
            <a:ext cx="3086531" cy="387721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048743-3258-4E71-8954-574877F70D24}"/>
              </a:ext>
            </a:extLst>
          </p:cNvPr>
          <p:cNvSpPr txBox="1"/>
          <p:nvPr/>
        </p:nvSpPr>
        <p:spPr>
          <a:xfrm>
            <a:off x="4852798" y="2284490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script.js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374374F-2E82-4A02-9A8E-29266F968E99}"/>
              </a:ext>
            </a:extLst>
          </p:cNvPr>
          <p:cNvSpPr txBox="1"/>
          <p:nvPr/>
        </p:nvSpPr>
        <p:spPr>
          <a:xfrm>
            <a:off x="1018497" y="2198642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index.html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B08EEE1-A656-4C6F-8429-C044D9D85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50" y="2754404"/>
            <a:ext cx="3705742" cy="3543795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97796B0B-5CBE-4386-9E5F-D16DC96D1A4E}"/>
              </a:ext>
            </a:extLst>
          </p:cNvPr>
          <p:cNvSpPr/>
          <p:nvPr/>
        </p:nvSpPr>
        <p:spPr>
          <a:xfrm>
            <a:off x="4128116" y="4882718"/>
            <a:ext cx="1896862" cy="2811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CD25454-5B33-4937-8BAD-6B2C516D28B5}"/>
              </a:ext>
            </a:extLst>
          </p:cNvPr>
          <p:cNvCxnSpPr/>
          <p:nvPr/>
        </p:nvCxnSpPr>
        <p:spPr>
          <a:xfrm flipH="1" flipV="1">
            <a:off x="1991721" y="4607511"/>
            <a:ext cx="2251805" cy="4157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4B1F16F8-F1BC-44AA-9CCC-2BA7D9610B4A}"/>
              </a:ext>
            </a:extLst>
          </p:cNvPr>
          <p:cNvCxnSpPr>
            <a:cxnSpLocks/>
          </p:cNvCxnSpPr>
          <p:nvPr/>
        </p:nvCxnSpPr>
        <p:spPr>
          <a:xfrm flipH="1" flipV="1">
            <a:off x="1991721" y="4700744"/>
            <a:ext cx="2251805" cy="322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671D7D5-821E-4F74-9F4B-0CBF44A40692}"/>
              </a:ext>
            </a:extLst>
          </p:cNvPr>
          <p:cNvCxnSpPr>
            <a:cxnSpLocks/>
          </p:cNvCxnSpPr>
          <p:nvPr/>
        </p:nvCxnSpPr>
        <p:spPr>
          <a:xfrm flipH="1" flipV="1">
            <a:off x="1991721" y="4862010"/>
            <a:ext cx="2251805" cy="161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A5F33070-8A74-4ACE-9E36-46A8C72810F4}"/>
              </a:ext>
            </a:extLst>
          </p:cNvPr>
          <p:cNvCxnSpPr>
            <a:cxnSpLocks/>
          </p:cNvCxnSpPr>
          <p:nvPr/>
        </p:nvCxnSpPr>
        <p:spPr>
          <a:xfrm flipH="1" flipV="1">
            <a:off x="2059619" y="5023277"/>
            <a:ext cx="218390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FA53EE20-827D-4B4A-ACBE-2034766C1066}"/>
              </a:ext>
            </a:extLst>
          </p:cNvPr>
          <p:cNvCxnSpPr>
            <a:cxnSpLocks/>
          </p:cNvCxnSpPr>
          <p:nvPr/>
        </p:nvCxnSpPr>
        <p:spPr>
          <a:xfrm flipH="1">
            <a:off x="1991721" y="5023277"/>
            <a:ext cx="2136395" cy="140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5C417D8E-047D-4B74-86CD-A52BFB840D40}"/>
              </a:ext>
            </a:extLst>
          </p:cNvPr>
          <p:cNvCxnSpPr>
            <a:cxnSpLocks/>
          </p:cNvCxnSpPr>
          <p:nvPr/>
        </p:nvCxnSpPr>
        <p:spPr>
          <a:xfrm flipH="1">
            <a:off x="2059619" y="5023277"/>
            <a:ext cx="2132038" cy="276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675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24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08"/>
          <a:stretch/>
        </p:blipFill>
        <p:spPr>
          <a:xfrm>
            <a:off x="1330639" y="1307484"/>
            <a:ext cx="8950183" cy="4877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4"/>
          <p:cNvSpPr/>
          <p:nvPr/>
        </p:nvSpPr>
        <p:spPr>
          <a:xfrm>
            <a:off x="716691" y="3935354"/>
            <a:ext cx="4959179" cy="7414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Rectangle 7"/>
          <p:cNvSpPr/>
          <p:nvPr/>
        </p:nvSpPr>
        <p:spPr>
          <a:xfrm>
            <a:off x="472150" y="540960"/>
            <a:ext cx="2430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+mj-lt"/>
              </a:rPr>
              <a:t>HTML &lt;div&gt; tag</a:t>
            </a:r>
          </a:p>
        </p:txBody>
      </p:sp>
    </p:spTree>
    <p:extLst>
      <p:ext uri="{BB962C8B-B14F-4D97-AF65-F5344CB8AC3E}">
        <p14:creationId xmlns:p14="http://schemas.microsoft.com/office/powerpoint/2010/main" val="4113238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25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Rectangle 7"/>
          <p:cNvSpPr/>
          <p:nvPr/>
        </p:nvSpPr>
        <p:spPr>
          <a:xfrm>
            <a:off x="472150" y="540960"/>
            <a:ext cx="1519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+mj-lt"/>
              </a:rPr>
              <a:t>D3 scales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D40AAC-F5E4-475C-BA18-38443F56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577" y="540960"/>
            <a:ext cx="7249537" cy="232442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9E6A74-12F9-436C-ABE3-954889AA0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365" y="2865384"/>
            <a:ext cx="8125959" cy="3334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C491C98-D6CE-4F76-9195-8A833AD23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797" y="3657210"/>
            <a:ext cx="7316221" cy="23339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1706D9-0504-42E7-A844-0EAC5C22F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7836" y="6174959"/>
            <a:ext cx="7716327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20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4606" y="1987703"/>
            <a:ext cx="63289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1 D3 Intro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2 Observable notebooks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3 D3 Basics</a:t>
            </a:r>
          </a:p>
          <a:p>
            <a:r>
              <a:rPr lang="en-GB" sz="3600" dirty="0"/>
              <a:t>4 Working with D3 in Observable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5 Running D3 locally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26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53631" y="1448486"/>
            <a:ext cx="31872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433A888-88FA-44F5-B0B3-5CF932F363A7}"/>
              </a:ext>
            </a:extLst>
          </p:cNvPr>
          <p:cNvSpPr/>
          <p:nvPr/>
        </p:nvSpPr>
        <p:spPr>
          <a:xfrm>
            <a:off x="6979226" y="4730278"/>
            <a:ext cx="521277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pt-BR" dirty="0"/>
              <a:t>https://beta.observablehq.com/d/0add62c9618c972f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79767A-F427-4E91-8D99-BC6F4C3B585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113583" y="4580878"/>
            <a:ext cx="472030" cy="14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66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BB6C573-D63A-43D6-A8B6-E117AA16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27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383848-BB10-4A30-B073-01C63F7D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8" y="1846555"/>
            <a:ext cx="4559542" cy="2335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57F8157-4018-463D-BDE9-017F6948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84" y="1191187"/>
            <a:ext cx="4323232" cy="4069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5D253AA-3C1B-4B8B-BBC1-636AEC5905C1}"/>
              </a:ext>
            </a:extLst>
          </p:cNvPr>
          <p:cNvSpPr/>
          <p:nvPr/>
        </p:nvSpPr>
        <p:spPr>
          <a:xfrm>
            <a:off x="844966" y="933735"/>
            <a:ext cx="5178641" cy="4743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2201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28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5AC92D-D5CA-4A1C-9E02-F845F200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6" y="994299"/>
            <a:ext cx="1891597" cy="41679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C0244F2-C91B-4CB6-AB33-1E868509D40A}"/>
              </a:ext>
            </a:extLst>
          </p:cNvPr>
          <p:cNvSpPr/>
          <p:nvPr/>
        </p:nvSpPr>
        <p:spPr>
          <a:xfrm>
            <a:off x="3489612" y="1194666"/>
            <a:ext cx="5212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https://beta.observablehq.com/d/0add62c9618c972f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3F35B3-5AAC-4A52-8A01-19D2BBA56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20" y="1920205"/>
            <a:ext cx="7039957" cy="48012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BD50943-F044-4F3E-953A-D3DB0F3E0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7605" y="771370"/>
            <a:ext cx="2337777" cy="422207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A182233-7305-4597-BD7D-DAD59532FAE7}"/>
              </a:ext>
            </a:extLst>
          </p:cNvPr>
          <p:cNvSpPr/>
          <p:nvPr/>
        </p:nvSpPr>
        <p:spPr>
          <a:xfrm>
            <a:off x="9747605" y="4376691"/>
            <a:ext cx="913591" cy="177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400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29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5AC92D-D5CA-4A1C-9E02-F845F200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6" y="994299"/>
            <a:ext cx="1891597" cy="41679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C0244F2-C91B-4CB6-AB33-1E868509D40A}"/>
              </a:ext>
            </a:extLst>
          </p:cNvPr>
          <p:cNvSpPr/>
          <p:nvPr/>
        </p:nvSpPr>
        <p:spPr>
          <a:xfrm>
            <a:off x="3397826" y="809633"/>
            <a:ext cx="5212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https://beta.observablehq.com/d/0add62c9618c972f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AA49C2F-4187-401F-9374-C4AA57E2C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258" y="1318416"/>
            <a:ext cx="4975910" cy="52776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6EE29858-A80F-4C79-AB26-9E31334C393E}"/>
              </a:ext>
            </a:extLst>
          </p:cNvPr>
          <p:cNvSpPr/>
          <p:nvPr/>
        </p:nvSpPr>
        <p:spPr>
          <a:xfrm>
            <a:off x="3737500" y="5805996"/>
            <a:ext cx="4048218" cy="790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199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4606" y="1987703"/>
            <a:ext cx="63289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  <a:p>
            <a:r>
              <a:rPr lang="en-GB" sz="3600" dirty="0"/>
              <a:t>1 D3 Intro</a:t>
            </a:r>
          </a:p>
          <a:p>
            <a:r>
              <a:rPr lang="en-GB" sz="3600" dirty="0"/>
              <a:t>2 Observable notebooks</a:t>
            </a:r>
          </a:p>
          <a:p>
            <a:r>
              <a:rPr lang="en-GB" sz="3600" dirty="0"/>
              <a:t>3 D3 Basics</a:t>
            </a:r>
          </a:p>
          <a:p>
            <a:r>
              <a:rPr lang="en-GB" sz="3600" dirty="0"/>
              <a:t>4 Working with D3 in Observable</a:t>
            </a:r>
          </a:p>
          <a:p>
            <a:r>
              <a:rPr lang="en-GB" sz="3600" dirty="0"/>
              <a:t>5 Running D3 locally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3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53631" y="1448486"/>
            <a:ext cx="31872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7B80E70-3C75-4901-B23B-2B4A151889EE}"/>
              </a:ext>
            </a:extLst>
          </p:cNvPr>
          <p:cNvSpPr/>
          <p:nvPr/>
        </p:nvSpPr>
        <p:spPr>
          <a:xfrm>
            <a:off x="6979226" y="4730278"/>
            <a:ext cx="521277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pt-BR" dirty="0"/>
              <a:t>https://beta.observablehq.com/d/0add62c9618c972f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F7A6BA0-BC7C-4AE5-8236-0C72D7FFF6C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9113583" y="4580878"/>
            <a:ext cx="472030" cy="14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866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AC1D2B-B3C1-4CB0-A5BC-2B1A3330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826" y="1752740"/>
            <a:ext cx="4637893" cy="48433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5AC92D-D5CA-4A1C-9E02-F845F2005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96" y="994299"/>
            <a:ext cx="1891597" cy="41679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C0244F2-C91B-4CB6-AB33-1E868509D40A}"/>
              </a:ext>
            </a:extLst>
          </p:cNvPr>
          <p:cNvSpPr/>
          <p:nvPr/>
        </p:nvSpPr>
        <p:spPr>
          <a:xfrm>
            <a:off x="3397826" y="809633"/>
            <a:ext cx="5212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https://beta.observablehq.com/d/0add62c9618c972f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EE29858-A80F-4C79-AB26-9E31334C393E}"/>
              </a:ext>
            </a:extLst>
          </p:cNvPr>
          <p:cNvSpPr/>
          <p:nvPr/>
        </p:nvSpPr>
        <p:spPr>
          <a:xfrm>
            <a:off x="2663301" y="4651900"/>
            <a:ext cx="5487982" cy="20695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825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4606" y="1987703"/>
            <a:ext cx="63289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1 D3 Intro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2 Observable notebooks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3 D3 Basics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4 Working with D3 in Observable</a:t>
            </a:r>
          </a:p>
          <a:p>
            <a:r>
              <a:rPr lang="en-GB" sz="3600" dirty="0"/>
              <a:t>5 Running D3 locally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31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53631" y="1448486"/>
            <a:ext cx="31872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48224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BB6C573-D63A-43D6-A8B6-E117AA16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82C7-7937-4605-9CB0-949B31669A2E}" type="slidenum">
              <a:rPr lang="pt-BR" smtClean="0"/>
              <a:t>32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383848-BB10-4A30-B073-01C63F7D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8" y="1846555"/>
            <a:ext cx="4559542" cy="2335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57F8157-4018-463D-BDE9-017F6948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84" y="1191187"/>
            <a:ext cx="4323232" cy="4069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1510AFB-E640-4B2B-9B42-EDAEC3C85D4D}"/>
              </a:ext>
            </a:extLst>
          </p:cNvPr>
          <p:cNvSpPr/>
          <p:nvPr/>
        </p:nvSpPr>
        <p:spPr>
          <a:xfrm>
            <a:off x="6096000" y="923278"/>
            <a:ext cx="5178641" cy="4743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000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524BD14-0FB7-4F2E-BB56-AEBF90CA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51" y="1246713"/>
            <a:ext cx="6541355" cy="547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33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9" name="Rectangle 8"/>
          <p:cNvSpPr/>
          <p:nvPr/>
        </p:nvSpPr>
        <p:spPr>
          <a:xfrm>
            <a:off x="7193193" y="785338"/>
            <a:ext cx="1665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http://d3js.org/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8918" y="84509"/>
            <a:ext cx="100295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Downloading D3</a:t>
            </a:r>
          </a:p>
        </p:txBody>
      </p:sp>
      <p:sp>
        <p:nvSpPr>
          <p:cNvPr id="8" name="Oval 7"/>
          <p:cNvSpPr/>
          <p:nvPr/>
        </p:nvSpPr>
        <p:spPr>
          <a:xfrm>
            <a:off x="2632609" y="6070045"/>
            <a:ext cx="2436541" cy="721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256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34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6032" y="365125"/>
            <a:ext cx="10029568" cy="1325563"/>
          </a:xfrm>
        </p:spPr>
        <p:txBody>
          <a:bodyPr>
            <a:normAutofit/>
          </a:bodyPr>
          <a:lstStyle/>
          <a:p>
            <a:r>
              <a:rPr lang="en-GB" sz="3600" dirty="0"/>
              <a:t>Organizing the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210962" y="2512546"/>
            <a:ext cx="612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1.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1881" y="4542551"/>
            <a:ext cx="1323167" cy="1692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.html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78418" y="4542550"/>
            <a:ext cx="1323167" cy="1692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.</a:t>
            </a:r>
            <a:r>
              <a:rPr lang="en-GB" dirty="0" err="1">
                <a:solidFill>
                  <a:schemeClr val="tx1"/>
                </a:solidFill>
              </a:rPr>
              <a:t>js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74955" y="4542550"/>
            <a:ext cx="1323167" cy="1692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</a:rPr>
              <a:t>css</a:t>
            </a:r>
            <a:br>
              <a:rPr lang="en-GB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 file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46808" y="509659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3345" y="508954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>
                    <a:lumMod val="85000"/>
                  </a:schemeClr>
                </a:solidFill>
              </a:rPr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10962" y="4724405"/>
            <a:ext cx="612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2.</a:t>
            </a:r>
          </a:p>
        </p:txBody>
      </p:sp>
      <p:cxnSp>
        <p:nvCxnSpPr>
          <p:cNvPr id="15" name="Curved Connector 14"/>
          <p:cNvCxnSpPr/>
          <p:nvPr/>
        </p:nvCxnSpPr>
        <p:spPr>
          <a:xfrm rot="10800000" flipV="1">
            <a:off x="5410758" y="4064434"/>
            <a:ext cx="998281" cy="77297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09039" y="3859870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Bradley Hand ITC" panose="03070402050302030203" pitchFamily="66" charset="0"/>
              </a:rPr>
              <a:t>D3 code 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17925" y="5197262"/>
            <a:ext cx="163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(preferred way)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81881" y="2261786"/>
            <a:ext cx="1323167" cy="1692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.html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83218" y="2261785"/>
            <a:ext cx="1323167" cy="1692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</a:rPr>
              <a:t>css</a:t>
            </a:r>
            <a:br>
              <a:rPr lang="en-GB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19415" y="280877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>
                    <a:lumMod val="85000"/>
                  </a:schemeClr>
                </a:solidFill>
              </a:rPr>
              <a:t>+</a:t>
            </a:r>
          </a:p>
        </p:txBody>
      </p:sp>
      <p:cxnSp>
        <p:nvCxnSpPr>
          <p:cNvPr id="28" name="Curved Connector 27"/>
          <p:cNvCxnSpPr/>
          <p:nvPr/>
        </p:nvCxnSpPr>
        <p:spPr>
          <a:xfrm rot="10800000" flipV="1">
            <a:off x="3415200" y="1673894"/>
            <a:ext cx="959092" cy="83865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94899" y="1489132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Bradley Hand ITC" panose="03070402050302030203" pitchFamily="66" charset="0"/>
              </a:rPr>
              <a:t>D3 code here</a:t>
            </a:r>
          </a:p>
        </p:txBody>
      </p:sp>
    </p:spTree>
    <p:extLst>
      <p:ext uri="{BB962C8B-B14F-4D97-AF65-F5344CB8AC3E}">
        <p14:creationId xmlns:p14="http://schemas.microsoft.com/office/powerpoint/2010/main" val="1873226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35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86032" y="365125"/>
            <a:ext cx="10029568" cy="1325563"/>
          </a:xfrm>
        </p:spPr>
        <p:txBody>
          <a:bodyPr>
            <a:normAutofit/>
          </a:bodyPr>
          <a:lstStyle/>
          <a:p>
            <a:r>
              <a:rPr lang="en-GB" sz="3600" dirty="0"/>
              <a:t>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56" y="549790"/>
            <a:ext cx="3859806" cy="1402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57" y="2571126"/>
            <a:ext cx="4545259" cy="290478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349579" y="2084173"/>
            <a:ext cx="0" cy="568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293339" y="4464908"/>
            <a:ext cx="2973861" cy="3742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602" y="1628518"/>
            <a:ext cx="3990975" cy="4457700"/>
          </a:xfrm>
          <a:prstGeom prst="rect">
            <a:avLst/>
          </a:prstGeom>
        </p:spPr>
      </p:pic>
      <p:cxnSp>
        <p:nvCxnSpPr>
          <p:cNvPr id="37" name="Elbow Connector 36"/>
          <p:cNvCxnSpPr/>
          <p:nvPr/>
        </p:nvCxnSpPr>
        <p:spPr>
          <a:xfrm>
            <a:off x="5500816" y="2060875"/>
            <a:ext cx="2028568" cy="28420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500816" y="1952106"/>
            <a:ext cx="0" cy="108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5" idx="6"/>
          </p:cNvCxnSpPr>
          <p:nvPr/>
        </p:nvCxnSpPr>
        <p:spPr>
          <a:xfrm flipV="1">
            <a:off x="4267200" y="3352800"/>
            <a:ext cx="3418703" cy="129920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234046" y="1258331"/>
            <a:ext cx="748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script.js</a:t>
            </a:r>
          </a:p>
        </p:txBody>
      </p:sp>
    </p:spTree>
    <p:extLst>
      <p:ext uri="{BB962C8B-B14F-4D97-AF65-F5344CB8AC3E}">
        <p14:creationId xmlns:p14="http://schemas.microsoft.com/office/powerpoint/2010/main" val="2134763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36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88325" y="422790"/>
            <a:ext cx="3525794" cy="1051783"/>
          </a:xfrm>
        </p:spPr>
        <p:txBody>
          <a:bodyPr>
            <a:normAutofit/>
          </a:bodyPr>
          <a:lstStyle/>
          <a:p>
            <a:r>
              <a:rPr lang="en-GB" sz="3600" dirty="0"/>
              <a:t>Loading D3.js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532238" y="2059460"/>
            <a:ext cx="142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Local storage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82671" y="205946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3" y="2571126"/>
            <a:ext cx="4545259" cy="2904786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09598" y="4267199"/>
            <a:ext cx="3056240" cy="3742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2075365" y="5464357"/>
            <a:ext cx="835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.html file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57" y="2571126"/>
            <a:ext cx="6898293" cy="21756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82671" y="4812129"/>
            <a:ext cx="835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.html file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6882" y="1982585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OR</a:t>
            </a:r>
            <a:endParaRPr lang="en-GB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211" y="4094204"/>
            <a:ext cx="6334897" cy="1411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6952" y="4062635"/>
            <a:ext cx="3461141" cy="19632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469090" y="3996041"/>
            <a:ext cx="6462584" cy="2711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507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98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Any text editor, HTML/</a:t>
            </a:r>
            <a:r>
              <a:rPr lang="en-GB" dirty="0" err="1"/>
              <a:t>Javascript</a:t>
            </a:r>
            <a:r>
              <a:rPr lang="en-GB" dirty="0"/>
              <a:t> IDE of your 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37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90" y="2606287"/>
            <a:ext cx="3919665" cy="3442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485" y="3060985"/>
            <a:ext cx="3264115" cy="35863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409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556" y="1464920"/>
            <a:ext cx="5068330" cy="673529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 running  Python's built-in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38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54" y="2064814"/>
            <a:ext cx="4365264" cy="23560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9423" y="4552801"/>
            <a:ext cx="3340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/>
              <a:t>python -m </a:t>
            </a:r>
            <a:r>
              <a:rPr lang="en-GB" sz="1600" b="1" dirty="0" err="1"/>
              <a:t>SimpleHTTPServer</a:t>
            </a:r>
            <a:r>
              <a:rPr lang="en-GB" sz="1600" b="1" dirty="0"/>
              <a:t> 8888 &amp;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271" y="553147"/>
            <a:ext cx="3201338" cy="2875853"/>
          </a:xfrm>
          <a:prstGeom prst="rect">
            <a:avLst/>
          </a:prstGeom>
        </p:spPr>
      </p:pic>
      <p:cxnSp>
        <p:nvCxnSpPr>
          <p:cNvPr id="16" name="Curved Connector 15"/>
          <p:cNvCxnSpPr/>
          <p:nvPr/>
        </p:nvCxnSpPr>
        <p:spPr>
          <a:xfrm flipV="1">
            <a:off x="5164846" y="1399634"/>
            <a:ext cx="1420152" cy="124593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166054" y="595218"/>
            <a:ext cx="1169773" cy="3906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479269" y="5710019"/>
            <a:ext cx="4109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Helvetica Neue"/>
              </a:rPr>
              <a:t>.. due to restrictions of the browser for reading external files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C10266-0CFA-4C28-A3F1-B2AD90CF1CCE}"/>
              </a:ext>
            </a:extLst>
          </p:cNvPr>
          <p:cNvSpPr txBox="1">
            <a:spLocks/>
          </p:cNvSpPr>
          <p:nvPr/>
        </p:nvSpPr>
        <p:spPr>
          <a:xfrm>
            <a:off x="5513819" y="3747349"/>
            <a:ext cx="5068330" cy="673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 .. Or </a:t>
            </a:r>
            <a:r>
              <a:rPr lang="en-GB" dirty="0" err="1"/>
              <a:t>npm</a:t>
            </a:r>
            <a:r>
              <a:rPr lang="en-GB" dirty="0"/>
              <a:t> http-server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70872E1-3B20-46D4-9311-4E7BDAC95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216" y="4208733"/>
            <a:ext cx="3997448" cy="26278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692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39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50" y="1647395"/>
            <a:ext cx="5688131" cy="407322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766486" y="1900005"/>
            <a:ext cx="650789" cy="3377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urved Connector 8"/>
          <p:cNvCxnSpPr>
            <a:stCxn id="8" idx="7"/>
          </p:cNvCxnSpPr>
          <p:nvPr/>
        </p:nvCxnSpPr>
        <p:spPr>
          <a:xfrm rot="5400000" flipH="1" flipV="1">
            <a:off x="6399466" y="1608325"/>
            <a:ext cx="263646" cy="418641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40610" y="1530673"/>
            <a:ext cx="288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More tools / Developer tools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13" name="Rectangle 12"/>
          <p:cNvSpPr/>
          <p:nvPr/>
        </p:nvSpPr>
        <p:spPr>
          <a:xfrm>
            <a:off x="472150" y="540960"/>
            <a:ext cx="4614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+mj-lt"/>
              </a:rPr>
              <a:t>The </a:t>
            </a:r>
            <a:r>
              <a:rPr lang="en-GB" sz="2800" b="1" dirty="0">
                <a:latin typeface="+mj-lt"/>
              </a:rPr>
              <a:t>developer tools </a:t>
            </a:r>
            <a:r>
              <a:rPr lang="en-GB" sz="2800" dirty="0">
                <a:latin typeface="+mj-lt"/>
              </a:rPr>
              <a:t>in Chrome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486" y="2275929"/>
            <a:ext cx="6154565" cy="4445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1128584" y="1103339"/>
            <a:ext cx="391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dirty="0"/>
              <a:t>Shows the current state of the DOM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C1330A0-0880-42BA-A292-0802C7D34074}"/>
              </a:ext>
            </a:extLst>
          </p:cNvPr>
          <p:cNvSpPr/>
          <p:nvPr/>
        </p:nvSpPr>
        <p:spPr>
          <a:xfrm>
            <a:off x="9772377" y="863011"/>
            <a:ext cx="1947473" cy="29547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Show </a:t>
            </a:r>
            <a:r>
              <a:rPr lang="pt-BR" dirty="0" err="1"/>
              <a:t>example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671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4606" y="1987703"/>
            <a:ext cx="63289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3600" dirty="0"/>
          </a:p>
          <a:p>
            <a:r>
              <a:rPr lang="en-GB" sz="3600" dirty="0"/>
              <a:t>1 D3 Intro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2 Observable notebooks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3 D3 Basics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4 Working with D3 in Observable</a:t>
            </a:r>
          </a:p>
          <a:p>
            <a:r>
              <a:rPr lang="en-GB" sz="3600" dirty="0">
                <a:solidFill>
                  <a:schemeClr val="bg1">
                    <a:lumMod val="85000"/>
                  </a:schemeClr>
                </a:solidFill>
              </a:rPr>
              <a:t>5 Running D3 locally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4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53631" y="1448486"/>
            <a:ext cx="31872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730239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40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References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5EC680-BA39-4460-83FB-1E595759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2" y="2405848"/>
            <a:ext cx="5711143" cy="318382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E975CC2-49AE-47BC-A951-DC12808A9AC6}"/>
              </a:ext>
            </a:extLst>
          </p:cNvPr>
          <p:cNvSpPr/>
          <p:nvPr/>
        </p:nvSpPr>
        <p:spPr>
          <a:xfrm>
            <a:off x="233272" y="1797273"/>
            <a:ext cx="320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beta.observablehq.com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BA54338-B6FD-43E7-A3C1-EF2657C3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501" y="2424529"/>
            <a:ext cx="5345131" cy="318382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EEBAD28-8FED-466B-BA34-1B7FB6624745}"/>
              </a:ext>
            </a:extLst>
          </p:cNvPr>
          <p:cNvSpPr/>
          <p:nvPr/>
        </p:nvSpPr>
        <p:spPr>
          <a:xfrm>
            <a:off x="6439302" y="1889606"/>
            <a:ext cx="4772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https://github.com/d3/d3/blob/master/API.md</a:t>
            </a:r>
          </a:p>
        </p:txBody>
      </p:sp>
    </p:spTree>
    <p:extLst>
      <p:ext uri="{BB962C8B-B14F-4D97-AF65-F5344CB8AC3E}">
        <p14:creationId xmlns:p14="http://schemas.microsoft.com/office/powerpoint/2010/main" val="1769351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41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References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5EC680-BA39-4460-83FB-1E595759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2" y="1972397"/>
            <a:ext cx="3601881" cy="200796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E975CC2-49AE-47BC-A951-DC12808A9AC6}"/>
              </a:ext>
            </a:extLst>
          </p:cNvPr>
          <p:cNvSpPr/>
          <p:nvPr/>
        </p:nvSpPr>
        <p:spPr>
          <a:xfrm>
            <a:off x="233272" y="1266888"/>
            <a:ext cx="9456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https://beta.observablehq.com/collection/@observablehq/visualization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A091CFA-698F-41F9-B70A-9208ADDD1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413" y="4224202"/>
            <a:ext cx="1891597" cy="416793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762FCE2-4674-4729-8A17-E4C496601A4C}"/>
              </a:ext>
            </a:extLst>
          </p:cNvPr>
          <p:cNvSpPr/>
          <p:nvPr/>
        </p:nvSpPr>
        <p:spPr>
          <a:xfrm>
            <a:off x="1393793" y="2780930"/>
            <a:ext cx="1225119" cy="1296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28CBC3F-83C2-44A4-BF37-53EC2840B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531" y="1972397"/>
            <a:ext cx="6042699" cy="476005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B9C5FB6-4F43-464F-9723-58D5F3721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619" y="4442824"/>
            <a:ext cx="3086531" cy="82879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33DEAF5-8004-4AFB-9726-F819B0A0B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3587" y="3877017"/>
            <a:ext cx="83831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99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References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5EC680-BA39-4460-83FB-1E595759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72" y="1972397"/>
            <a:ext cx="3601881" cy="200796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E975CC2-49AE-47BC-A951-DC12808A9AC6}"/>
              </a:ext>
            </a:extLst>
          </p:cNvPr>
          <p:cNvSpPr/>
          <p:nvPr/>
        </p:nvSpPr>
        <p:spPr>
          <a:xfrm>
            <a:off x="233272" y="1266888"/>
            <a:ext cx="9456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https://beta.observablehq.com/collection/@observablehq/visualization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A091CFA-698F-41F9-B70A-9208ADDD1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413" y="4224202"/>
            <a:ext cx="1891597" cy="4167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9CAC1E7-AB73-4D32-BCE8-77401149D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533" y="1972397"/>
            <a:ext cx="5861289" cy="4737282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762FCE2-4674-4729-8A17-E4C496601A4C}"/>
              </a:ext>
            </a:extLst>
          </p:cNvPr>
          <p:cNvSpPr/>
          <p:nvPr/>
        </p:nvSpPr>
        <p:spPr>
          <a:xfrm>
            <a:off x="1393793" y="2780930"/>
            <a:ext cx="1225119" cy="1296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23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B68E691-C252-469E-8807-4848FE40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5658-737A-40F1-9ADB-DB74D4403C2B}" type="slidenum">
              <a:rPr lang="pt-BR" smtClean="0"/>
              <a:t>43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793B0F-8C20-40BA-8C0F-01D651576B45}"/>
              </a:ext>
            </a:extLst>
          </p:cNvPr>
          <p:cNvSpPr txBox="1"/>
          <p:nvPr/>
        </p:nvSpPr>
        <p:spPr>
          <a:xfrm>
            <a:off x="1299098" y="4882810"/>
            <a:ext cx="111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08 / 10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1F586D-65F7-4722-A8FA-BE6342A5170E}"/>
              </a:ext>
            </a:extLst>
          </p:cNvPr>
          <p:cNvSpPr txBox="1"/>
          <p:nvPr/>
        </p:nvSpPr>
        <p:spPr>
          <a:xfrm>
            <a:off x="734437" y="1051860"/>
            <a:ext cx="9403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Franklin Gothic Demi Cond" panose="020B0706030402020204" pitchFamily="34" charset="0"/>
              </a:rPr>
              <a:t>Muito obrigado pela atenção...!</a:t>
            </a:r>
            <a:endParaRPr lang="pt-BR" sz="5400" dirty="0">
              <a:solidFill>
                <a:schemeClr val="bg2">
                  <a:lumMod val="75000"/>
                </a:schemeClr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83C39E0-BD43-479F-AED1-96C469E4EF2E}"/>
              </a:ext>
            </a:extLst>
          </p:cNvPr>
          <p:cNvCxnSpPr/>
          <p:nvPr/>
        </p:nvCxnSpPr>
        <p:spPr>
          <a:xfrm>
            <a:off x="492763" y="4825829"/>
            <a:ext cx="110482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402549BB-DC7A-4144-B867-B32AA3EC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31" y="2558494"/>
            <a:ext cx="1509495" cy="174101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F50CB03-BF15-4178-9488-F56DB209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54" y="3034057"/>
            <a:ext cx="879202" cy="2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12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B68E691-C252-469E-8807-4848FE40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C5658-737A-40F1-9ADB-DB74D4403C2B}" type="slidenum">
              <a:rPr lang="pt-BR" smtClean="0"/>
              <a:t>44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1F586D-65F7-4722-A8FA-BE6342A5170E}"/>
              </a:ext>
            </a:extLst>
          </p:cNvPr>
          <p:cNvSpPr txBox="1"/>
          <p:nvPr/>
        </p:nvSpPr>
        <p:spPr>
          <a:xfrm>
            <a:off x="1693226" y="2505670"/>
            <a:ext cx="9403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Franklin Gothic Demi Cond" panose="020B0706030402020204" pitchFamily="34" charset="0"/>
              </a:rPr>
              <a:t>EXTRA SLIDES</a:t>
            </a:r>
            <a:endParaRPr lang="pt-BR" sz="5400" dirty="0">
              <a:solidFill>
                <a:schemeClr val="bg2">
                  <a:lumMod val="7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469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45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10" name="Rectangle 9"/>
          <p:cNvSpPr/>
          <p:nvPr/>
        </p:nvSpPr>
        <p:spPr>
          <a:xfrm>
            <a:off x="7510852" y="4511074"/>
            <a:ext cx="2561968" cy="1845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Generators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area(), line(),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diagonal(), arc()…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58611" y="1870767"/>
            <a:ext cx="4900816" cy="31164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Layouts</a:t>
            </a:r>
          </a:p>
          <a:p>
            <a:pPr algn="ctr"/>
            <a:endParaRPr lang="en-GB" sz="3600" dirty="0">
              <a:solidFill>
                <a:schemeClr val="tx1"/>
              </a:solidFill>
            </a:endParaRP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stack(), pie(),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chord()…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Generators, Layouts</a:t>
            </a:r>
          </a:p>
        </p:txBody>
      </p:sp>
      <p:sp>
        <p:nvSpPr>
          <p:cNvPr id="3" name="Arco 2">
            <a:extLst>
              <a:ext uri="{FF2B5EF4-FFF2-40B4-BE49-F238E27FC236}">
                <a16:creationId xmlns:a16="http://schemas.microsoft.com/office/drawing/2014/main" id="{9B1668CA-EE7C-4B25-9414-9565D113FBF2}"/>
              </a:ext>
            </a:extLst>
          </p:cNvPr>
          <p:cNvSpPr/>
          <p:nvPr/>
        </p:nvSpPr>
        <p:spPr>
          <a:xfrm>
            <a:off x="5486401" y="3693111"/>
            <a:ext cx="2992460" cy="2093215"/>
          </a:xfrm>
          <a:prstGeom prst="arc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312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46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Line charts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9746" y="6449453"/>
            <a:ext cx="33627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http://bl.ocks.org/emeeks/5901fbf392bcc55197b2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519" y="973738"/>
            <a:ext cx="50006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76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47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d3.svg.line()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746" y="1269593"/>
            <a:ext cx="4442254" cy="522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Example of a “Generator”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1565190" y="2800864"/>
            <a:ext cx="2561968" cy="1845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Generators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area(), line(),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diagonal(), arc()…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654378" y="3113903"/>
            <a:ext cx="1655805" cy="105444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531590" y="2562082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latin typeface="ArialMT"/>
              </a:rPr>
              <a:t>What they produce</a:t>
            </a:r>
            <a:endParaRPr lang="en-GB" u="sng" dirty="0"/>
          </a:p>
        </p:txBody>
      </p:sp>
      <p:sp>
        <p:nvSpPr>
          <p:cNvPr id="10" name="Rectangle 9"/>
          <p:cNvSpPr/>
          <p:nvPr/>
        </p:nvSpPr>
        <p:spPr>
          <a:xfrm>
            <a:off x="6829835" y="3168812"/>
            <a:ext cx="35246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ArialMT"/>
              </a:rPr>
              <a:t>SVG drawing code</a:t>
            </a:r>
          </a:p>
          <a:p>
            <a:pPr algn="ctr"/>
            <a:r>
              <a:rPr lang="en-GB" dirty="0">
                <a:latin typeface="ArialMT"/>
              </a:rPr>
              <a:t>for &lt;path&gt; elements:</a:t>
            </a:r>
            <a:br>
              <a:rPr lang="en-GB" dirty="0">
                <a:latin typeface="ArialMT"/>
              </a:rPr>
            </a:br>
            <a:endParaRPr lang="en-GB" dirty="0">
              <a:latin typeface="ArialMT"/>
            </a:endParaRPr>
          </a:p>
          <a:p>
            <a:pPr algn="ctr"/>
            <a:r>
              <a:rPr lang="en-GB" dirty="0">
                <a:latin typeface="CourierNewPSMT"/>
              </a:rPr>
              <a:t>"M-23,-13,24 0 0,1 -21,-11L-17,</a:t>
            </a:r>
          </a:p>
          <a:p>
            <a:pPr algn="ctr"/>
            <a:r>
              <a:rPr lang="pl-PL" dirty="0">
                <a:latin typeface="CourierNewPSMT"/>
              </a:rPr>
              <a:t>-91A200,200 0 0,0 -19,-11Z"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584885" y="5454322"/>
            <a:ext cx="7743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FranklinGothic-DemiItal"/>
              </a:rPr>
              <a:t>Generators</a:t>
            </a:r>
          </a:p>
          <a:p>
            <a:r>
              <a:rPr lang="en-GB" sz="1600" dirty="0">
                <a:solidFill>
                  <a:srgbClr val="000000"/>
                </a:solidFill>
                <a:latin typeface="NewBaskerville-Roman"/>
              </a:rPr>
              <a:t>D3 </a:t>
            </a:r>
            <a:r>
              <a:rPr lang="en-GB" dirty="0">
                <a:solidFill>
                  <a:srgbClr val="000000"/>
                </a:solidFill>
                <a:latin typeface="NewBaskerville-Roman"/>
              </a:rPr>
              <a:t>generators consist of functions that take data and return the necessary </a:t>
            </a:r>
            <a:r>
              <a:rPr lang="en-GB" sz="1600" dirty="0">
                <a:solidFill>
                  <a:srgbClr val="000000"/>
                </a:solidFill>
                <a:latin typeface="NewBaskerville-Roman"/>
              </a:rPr>
              <a:t>SVG </a:t>
            </a:r>
            <a:r>
              <a:rPr lang="en-GB" dirty="0">
                <a:solidFill>
                  <a:srgbClr val="000000"/>
                </a:solidFill>
                <a:latin typeface="NewBaskerville-Roman"/>
              </a:rPr>
              <a:t>drawing code to create a graphical object based on that data.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561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48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4251"/>
          <a:stretch/>
        </p:blipFill>
        <p:spPr>
          <a:xfrm>
            <a:off x="1660696" y="1278024"/>
            <a:ext cx="3829050" cy="5579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Line charts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7" name="Rectangle 6"/>
          <p:cNvSpPr/>
          <p:nvPr/>
        </p:nvSpPr>
        <p:spPr>
          <a:xfrm>
            <a:off x="6073145" y="1861020"/>
            <a:ext cx="3672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latin typeface="Courie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Generator that draws a line from points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latin typeface="Courie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Each line generator needs to be called by a corresponding new &lt;path&gt; element</a:t>
            </a:r>
            <a:endParaRPr lang="en-GB" dirty="0">
              <a:latin typeface="Courie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6073145" y="1436047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ourier"/>
              </a:rPr>
              <a:t>d3.svg.line()</a:t>
            </a:r>
          </a:p>
        </p:txBody>
      </p:sp>
      <p:sp>
        <p:nvSpPr>
          <p:cNvPr id="9" name="Oval 8"/>
          <p:cNvSpPr/>
          <p:nvPr/>
        </p:nvSpPr>
        <p:spPr>
          <a:xfrm>
            <a:off x="1660696" y="1162694"/>
            <a:ext cx="2737021" cy="472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1660696" y="5255740"/>
            <a:ext cx="3415070" cy="724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010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49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d3.layout.pie()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746" y="1121311"/>
            <a:ext cx="4442254" cy="522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Example of a “Layout”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1576" y="2590577"/>
            <a:ext cx="2561968" cy="1845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Layouts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stack(), pie(),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chord()…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580764" y="2903616"/>
            <a:ext cx="1655805" cy="105444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457976" y="2351795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latin typeface="ArialMT"/>
              </a:rPr>
              <a:t>What they produce</a:t>
            </a:r>
            <a:endParaRPr lang="en-GB" u="sng" dirty="0"/>
          </a:p>
        </p:txBody>
      </p:sp>
      <p:sp>
        <p:nvSpPr>
          <p:cNvPr id="10" name="Rectangle 9"/>
          <p:cNvSpPr/>
          <p:nvPr/>
        </p:nvSpPr>
        <p:spPr>
          <a:xfrm>
            <a:off x="6756221" y="2958525"/>
            <a:ext cx="3524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New annotated datasets</a:t>
            </a:r>
          </a:p>
          <a:p>
            <a:pPr algn="ctr"/>
            <a:r>
              <a:rPr lang="en-GB" dirty="0"/>
              <a:t>with attributes for graphical</a:t>
            </a:r>
          </a:p>
          <a:p>
            <a:pPr algn="ctr"/>
            <a:r>
              <a:rPr lang="en-GB" dirty="0"/>
              <a:t>layout of </a:t>
            </a:r>
            <a:r>
              <a:rPr lang="en-GB" dirty="0" err="1"/>
              <a:t>datapoints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584885" y="5457989"/>
            <a:ext cx="774356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FranklinGothic-DemiItal"/>
              </a:rPr>
              <a:t>Layouts</a:t>
            </a:r>
          </a:p>
          <a:p>
            <a:r>
              <a:rPr lang="en-GB" sz="1600" dirty="0">
                <a:solidFill>
                  <a:srgbClr val="000000"/>
                </a:solidFill>
                <a:latin typeface="NewBaskerville-Roman"/>
              </a:rPr>
              <a:t>Take in one or more arrays of data, </a:t>
            </a:r>
            <a:r>
              <a:rPr lang="en-GB" u="sng" dirty="0">
                <a:solidFill>
                  <a:srgbClr val="FF0000"/>
                </a:solidFill>
              </a:rPr>
              <a:t>and sometimes generators</a:t>
            </a:r>
            <a:r>
              <a:rPr lang="en-GB" sz="1600" dirty="0">
                <a:solidFill>
                  <a:srgbClr val="000000"/>
                </a:solidFill>
                <a:latin typeface="NewBaskerville-Roman"/>
              </a:rPr>
              <a:t>, and append attributes to the data necessary to draw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75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5</a:t>
            </a:fld>
            <a:endParaRPr lang="en-GB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Why D3?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313E23-163E-4083-AC4D-87484481D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2743"/>
            <a:ext cx="9584186" cy="57952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8969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50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Pie Charts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79950" y="6356350"/>
            <a:ext cx="33723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http://bl.ocks.org/emeeks/8ae722e392d4ef9f2aa9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30" y="1281542"/>
            <a:ext cx="5904700" cy="441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92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51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Pie Charts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8" y="2214211"/>
            <a:ext cx="4666441" cy="3842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031956" y="4135687"/>
            <a:ext cx="36722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latin typeface="Courie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Creates an array of objects with start and end angles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latin typeface="Courie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Together with the generator </a:t>
            </a:r>
            <a:r>
              <a:rPr lang="en-GB" b="1" dirty="0"/>
              <a:t>d3.svg.arc</a:t>
            </a:r>
            <a:r>
              <a:rPr lang="en-GB" dirty="0"/>
              <a:t>, make each of the pieces of the pie chart</a:t>
            </a:r>
            <a:endParaRPr lang="en-GB" dirty="0">
              <a:latin typeface="Courie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latin typeface="Courie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6031956" y="3710714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ourier"/>
              </a:rPr>
              <a:t>d3.layout.pie()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790"/>
          <a:stretch/>
        </p:blipFill>
        <p:spPr>
          <a:xfrm>
            <a:off x="5708269" y="510119"/>
            <a:ext cx="2502086" cy="302903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10355" y="1763028"/>
            <a:ext cx="27109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(Meeks, Elijah. "D3. </a:t>
            </a:r>
            <a:r>
              <a:rPr lang="en-GB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js</a:t>
            </a:r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 in Action." (2015))</a:t>
            </a:r>
            <a:endParaRPr lang="en-GB" sz="1100" dirty="0"/>
          </a:p>
        </p:txBody>
      </p:sp>
      <p:cxnSp>
        <p:nvCxnSpPr>
          <p:cNvPr id="11" name="Curved Connector 10"/>
          <p:cNvCxnSpPr/>
          <p:nvPr/>
        </p:nvCxnSpPr>
        <p:spPr>
          <a:xfrm flipV="1">
            <a:off x="3746550" y="1382391"/>
            <a:ext cx="1961719" cy="109890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46550" y="2533789"/>
            <a:ext cx="112178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Original data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16177" y="782087"/>
            <a:ext cx="147021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Transformed data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7215EB0-FE65-40D7-B458-578D54B09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506" y="408956"/>
            <a:ext cx="181952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3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52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73026" y="2744294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More “Layout” examples</a:t>
            </a:r>
          </a:p>
          <a:p>
            <a:endParaRPr lang="en-GB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89502" y="3344367"/>
            <a:ext cx="442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Histograms, Pack layouts, Trees, Stack layouts</a:t>
            </a:r>
          </a:p>
        </p:txBody>
      </p:sp>
    </p:spTree>
    <p:extLst>
      <p:ext uri="{BB962C8B-B14F-4D97-AF65-F5344CB8AC3E}">
        <p14:creationId xmlns:p14="http://schemas.microsoft.com/office/powerpoint/2010/main" val="1251718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53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Pack layouts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746" y="1013059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latin typeface="FranklinGothic-Demi"/>
              </a:rPr>
              <a:t>useful for representing nested data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653" y="1908558"/>
            <a:ext cx="3650649" cy="3664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9746" y="6400412"/>
            <a:ext cx="3396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http://bl.ocks.org/emeeks/48891098d7fa619ad6ac</a:t>
            </a:r>
          </a:p>
        </p:txBody>
      </p:sp>
      <p:sp>
        <p:nvSpPr>
          <p:cNvPr id="9" name="Rectangle 8"/>
          <p:cNvSpPr/>
          <p:nvPr/>
        </p:nvSpPr>
        <p:spPr>
          <a:xfrm>
            <a:off x="7661189" y="2495718"/>
            <a:ext cx="39541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FranklinGothic-Demi"/>
              </a:rPr>
              <a:t>Each tweet is represented</a:t>
            </a:r>
          </a:p>
          <a:p>
            <a:r>
              <a:rPr lang="en-GB" dirty="0">
                <a:latin typeface="FranklinGothic-Demi"/>
              </a:rPr>
              <a:t>by a green circle</a:t>
            </a:r>
          </a:p>
          <a:p>
            <a:r>
              <a:rPr lang="en-GB" dirty="0">
                <a:latin typeface="FranklinGothic-Demi"/>
              </a:rPr>
              <a:t>nested inside an orange circle</a:t>
            </a:r>
          </a:p>
          <a:p>
            <a:r>
              <a:rPr lang="en-GB" dirty="0">
                <a:latin typeface="FranklinGothic-Demi"/>
              </a:rPr>
              <a:t>that represents the user who made</a:t>
            </a:r>
          </a:p>
          <a:p>
            <a:r>
              <a:rPr lang="en-GB" dirty="0">
                <a:latin typeface="FranklinGothic-Demi"/>
              </a:rPr>
              <a:t>the tweet. The users are all nested</a:t>
            </a:r>
          </a:p>
          <a:p>
            <a:r>
              <a:rPr lang="en-GB" dirty="0">
                <a:latin typeface="FranklinGothic-Demi"/>
              </a:rPr>
              <a:t>inside a blue circle (C) that</a:t>
            </a:r>
          </a:p>
          <a:p>
            <a:r>
              <a:rPr lang="en-GB" dirty="0">
                <a:latin typeface="FranklinGothic-Demi"/>
              </a:rPr>
              <a:t>represents the “root” node.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2498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54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Trees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746" y="1013059"/>
            <a:ext cx="408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latin typeface="FranklinGothic-Demi"/>
              </a:rPr>
              <a:t>Another way to show hierarchical data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11" y="1595437"/>
            <a:ext cx="4924425" cy="4943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746" y="6497958"/>
            <a:ext cx="34009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http://bl.ocks.org/emeeks/68728605f74113bc38dc</a:t>
            </a:r>
          </a:p>
        </p:txBody>
      </p:sp>
    </p:spTree>
    <p:extLst>
      <p:ext uri="{BB962C8B-B14F-4D97-AF65-F5344CB8AC3E}">
        <p14:creationId xmlns:p14="http://schemas.microsoft.com/office/powerpoint/2010/main" val="3067206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55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Stack layout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551" y="1497721"/>
            <a:ext cx="4279042" cy="43123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9746" y="6356350"/>
            <a:ext cx="3370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http://bl.ocks.org/emeeks/862f941999ae2c05e4f6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24" y="1382391"/>
            <a:ext cx="4362450" cy="43719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58618" y="1128389"/>
            <a:ext cx="1532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stacked graph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60737" y="1143299"/>
            <a:ext cx="1480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stream graph </a:t>
            </a:r>
          </a:p>
        </p:txBody>
      </p:sp>
    </p:spTree>
    <p:extLst>
      <p:ext uri="{BB962C8B-B14F-4D97-AF65-F5344CB8AC3E}">
        <p14:creationId xmlns:p14="http://schemas.microsoft.com/office/powerpoint/2010/main" val="2000514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56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Network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6" y="1222632"/>
            <a:ext cx="5057775" cy="5010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0" y="1382390"/>
            <a:ext cx="4918762" cy="4756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926011" y="610969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FranklinGothic-Demi"/>
              </a:rPr>
              <a:t>..also with force-directed algorithms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97875" y="6290447"/>
            <a:ext cx="28804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Meeks, Elijah. "D3. </a:t>
            </a:r>
            <a:r>
              <a:rPr lang="en-GB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js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 in Action." (2015).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23993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57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9746" y="412986"/>
            <a:ext cx="10880124" cy="9694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Geospatial information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94" y="1702029"/>
            <a:ext cx="4349414" cy="4311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750" y="1702029"/>
            <a:ext cx="4391734" cy="43115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0827" y="6333260"/>
            <a:ext cx="28804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Meeks, Elijah. "D3. </a:t>
            </a:r>
            <a:r>
              <a:rPr lang="en-GB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js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 in Action." (2015).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91185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D3.js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+mj-lt"/>
              </a:rPr>
              <a:t>“D3” stands for </a:t>
            </a:r>
            <a:r>
              <a:rPr lang="en-GB" b="1" dirty="0">
                <a:latin typeface="+mj-lt"/>
              </a:rPr>
              <a:t>Data-Driven Documents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+mj-lt"/>
              </a:rPr>
              <a:t> is a JavaScript library for manipulating documents based on data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+mj-lt"/>
              </a:rPr>
              <a:t> works with web standards (HTML, SVG, and CSS)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HyperText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Markup</a:t>
            </a:r>
            <a:r>
              <a:rPr lang="en-GB" dirty="0">
                <a:latin typeface="+mj-lt"/>
              </a:rPr>
              <a:t> Language (HTML)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+mj-lt"/>
              </a:rPr>
              <a:t> Scalable Vector Graphics (SVG); </a:t>
            </a:r>
            <a:r>
              <a:rPr lang="en-GB" sz="2100" dirty="0">
                <a:latin typeface="+mj-lt"/>
              </a:rPr>
              <a:t>XML-based vector image format for graphics</a:t>
            </a:r>
            <a:endParaRPr lang="en-GB" dirty="0">
              <a:latin typeface="+mj-lt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+mj-lt"/>
              </a:rPr>
              <a:t> Cascading Style Sheets (CSS); </a:t>
            </a:r>
            <a:r>
              <a:rPr lang="en-GB" sz="2100" dirty="0">
                <a:latin typeface="+mj-lt"/>
              </a:rPr>
              <a:t>separation of document content from document presentation</a:t>
            </a:r>
            <a:endParaRPr lang="en-GB" dirty="0">
              <a:latin typeface="+mj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>
                <a:latin typeface="+mj-lt"/>
              </a:rPr>
              <a:t>Runs in modern browsers, no proprietary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4419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7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22854" y="2523438"/>
            <a:ext cx="8913341" cy="1325563"/>
          </a:xfrm>
        </p:spPr>
        <p:txBody>
          <a:bodyPr/>
          <a:lstStyle/>
          <a:p>
            <a:r>
              <a:rPr lang="en-GB" dirty="0"/>
              <a:t>Before showing beautiful graphics…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5050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8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455741"/>
            <a:ext cx="10515600" cy="1325563"/>
          </a:xfrm>
        </p:spPr>
        <p:txBody>
          <a:bodyPr/>
          <a:lstStyle/>
          <a:p>
            <a:r>
              <a:rPr lang="en-GB" dirty="0"/>
              <a:t>What D3 is all about…?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3" y="2899231"/>
            <a:ext cx="1009136" cy="11532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2303" y="4052529"/>
            <a:ext cx="63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46789" y="2154195"/>
            <a:ext cx="3080952" cy="39418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7709663" y="1763455"/>
            <a:ext cx="12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HTML page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934379" y="3270422"/>
            <a:ext cx="2695654" cy="7889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6934379" y="4139514"/>
            <a:ext cx="2695654" cy="8943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8034800" y="4952195"/>
            <a:ext cx="232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.</a:t>
            </a:r>
            <a:br>
              <a:rPr lang="en-GB" sz="1400" b="1" dirty="0"/>
            </a:br>
            <a:r>
              <a:rPr lang="en-GB" sz="1400" b="1" dirty="0"/>
              <a:t>.</a:t>
            </a:r>
            <a:br>
              <a:rPr lang="en-GB" sz="1400" b="1" dirty="0"/>
            </a:br>
            <a:r>
              <a:rPr lang="en-GB" sz="1400" b="1" dirty="0"/>
              <a:t>.</a:t>
            </a:r>
            <a:br>
              <a:rPr lang="en-GB" sz="1400" b="1" dirty="0"/>
            </a:br>
            <a:endParaRPr lang="en-GB" sz="1400" b="1" dirty="0"/>
          </a:p>
        </p:txBody>
      </p:sp>
      <p:cxnSp>
        <p:nvCxnSpPr>
          <p:cNvPr id="22" name="Straight Arrow Connector 21"/>
          <p:cNvCxnSpPr>
            <a:stCxn id="36" idx="3"/>
          </p:cNvCxnSpPr>
          <p:nvPr/>
        </p:nvCxnSpPr>
        <p:spPr>
          <a:xfrm>
            <a:off x="5675395" y="3380325"/>
            <a:ext cx="1199081" cy="11092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6" idx="3"/>
          </p:cNvCxnSpPr>
          <p:nvPr/>
        </p:nvCxnSpPr>
        <p:spPr>
          <a:xfrm>
            <a:off x="5675395" y="3380325"/>
            <a:ext cx="1199081" cy="137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874476" y="2466544"/>
            <a:ext cx="144162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Courier"/>
              </a:rPr>
              <a:t>&lt;html&gt;</a:t>
            </a:r>
          </a:p>
          <a:p>
            <a:r>
              <a:rPr lang="en-GB" sz="1050" dirty="0">
                <a:latin typeface="Courier"/>
              </a:rPr>
              <a:t>&lt;head&gt;….&lt;/head&gt;</a:t>
            </a:r>
          </a:p>
          <a:p>
            <a:r>
              <a:rPr lang="en-GB" sz="1050" dirty="0">
                <a:latin typeface="Courier"/>
              </a:rPr>
              <a:t>&lt;body&gt;</a:t>
            </a:r>
            <a:endParaRPr lang="en-GB" sz="1050" dirty="0"/>
          </a:p>
          <a:p>
            <a:endParaRPr lang="en-GB" sz="1050" dirty="0"/>
          </a:p>
        </p:txBody>
      </p:sp>
      <p:sp>
        <p:nvSpPr>
          <p:cNvPr id="31" name="Rectangle 30"/>
          <p:cNvSpPr/>
          <p:nvPr/>
        </p:nvSpPr>
        <p:spPr>
          <a:xfrm>
            <a:off x="6964097" y="5611691"/>
            <a:ext cx="14416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Courier"/>
              </a:rPr>
              <a:t>&lt;/body&gt;</a:t>
            </a:r>
          </a:p>
          <a:p>
            <a:r>
              <a:rPr lang="en-GB" sz="1050" dirty="0">
                <a:latin typeface="Courier"/>
              </a:rPr>
              <a:t>&lt;/html&gt;</a:t>
            </a:r>
            <a:endParaRPr lang="en-GB" sz="1050" dirty="0"/>
          </a:p>
          <a:p>
            <a:endParaRPr lang="en-GB" sz="1050" dirty="0"/>
          </a:p>
        </p:txBody>
      </p:sp>
      <p:sp>
        <p:nvSpPr>
          <p:cNvPr id="32" name="Rectangle 31"/>
          <p:cNvSpPr/>
          <p:nvPr/>
        </p:nvSpPr>
        <p:spPr>
          <a:xfrm>
            <a:off x="6989330" y="3351491"/>
            <a:ext cx="14416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Courier"/>
              </a:rPr>
              <a:t>&lt;div&gt;</a:t>
            </a:r>
          </a:p>
          <a:p>
            <a:r>
              <a:rPr lang="en-GB" sz="1050" dirty="0">
                <a:latin typeface="Courier"/>
              </a:rPr>
              <a:t>…</a:t>
            </a:r>
          </a:p>
          <a:p>
            <a:r>
              <a:rPr lang="en-GB" sz="1050" dirty="0">
                <a:latin typeface="Courier"/>
              </a:rPr>
              <a:t>&lt;/div&gt;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988852" y="4294104"/>
            <a:ext cx="14416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>
                <a:latin typeface="Courier"/>
              </a:rPr>
              <a:t>&lt;div&gt;</a:t>
            </a:r>
          </a:p>
          <a:p>
            <a:r>
              <a:rPr lang="en-GB" sz="1050" dirty="0">
                <a:latin typeface="Courier"/>
              </a:rPr>
              <a:t>…</a:t>
            </a:r>
          </a:p>
          <a:p>
            <a:r>
              <a:rPr lang="en-GB" sz="1050" dirty="0">
                <a:latin typeface="Courier"/>
              </a:rPr>
              <a:t>&lt;/div&gt;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004859" y="2466545"/>
            <a:ext cx="2670536" cy="18275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The Document Object Model (DOM)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chemeClr val="tx1"/>
                </a:solidFill>
              </a:rPr>
              <a:t>SVG </a:t>
            </a:r>
            <a:r>
              <a:rPr lang="en-GB" sz="1200" dirty="0">
                <a:solidFill>
                  <a:schemeClr val="tx1"/>
                </a:solidFill>
              </a:rPr>
              <a:t>(Scalable Vector Graphics)</a:t>
            </a:r>
            <a:r>
              <a:rPr lang="en-GB" dirty="0">
                <a:solidFill>
                  <a:schemeClr val="tx1"/>
                </a:solidFill>
              </a:rPr>
              <a:t> </a:t>
            </a:r>
            <a:br>
              <a:rPr lang="en-GB" dirty="0">
                <a:solidFill>
                  <a:schemeClr val="tx1"/>
                </a:solidFill>
              </a:rPr>
            </a:b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931786" y="2480471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D3.js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42" name="Right Arrow 41"/>
          <p:cNvSpPr/>
          <p:nvPr/>
        </p:nvSpPr>
        <p:spPr>
          <a:xfrm>
            <a:off x="2234688" y="3375283"/>
            <a:ext cx="683740" cy="14731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/>
          <p:cNvSpPr txBox="1"/>
          <p:nvPr/>
        </p:nvSpPr>
        <p:spPr>
          <a:xfrm>
            <a:off x="3320147" y="2835876"/>
            <a:ext cx="1284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interaction with: </a:t>
            </a:r>
          </a:p>
        </p:txBody>
      </p:sp>
    </p:spTree>
    <p:extLst>
      <p:ext uri="{BB962C8B-B14F-4D97-AF65-F5344CB8AC3E}">
        <p14:creationId xmlns:p14="http://schemas.microsoft.com/office/powerpoint/2010/main" val="19655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077"/>
            <a:ext cx="4442254" cy="52215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Rich internet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D037-F610-4532-B13B-BC2F08324060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5743" t="3926" r="24121" b="78897"/>
          <a:stretch/>
        </p:blipFill>
        <p:spPr>
          <a:xfrm>
            <a:off x="10338486" y="25807"/>
            <a:ext cx="1714664" cy="23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0280822" cy="297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3608173" y="5415693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Java applet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1611" y="540264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Flash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1" y="3465667"/>
            <a:ext cx="1819019" cy="16970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35" y="3078020"/>
            <a:ext cx="2363745" cy="22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1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1311</Words>
  <Application>Microsoft Office PowerPoint</Application>
  <PresentationFormat>Widescreen</PresentationFormat>
  <Paragraphs>319</Paragraphs>
  <Slides>57</Slides>
  <Notes>1</Notes>
  <HiddenSlides>14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72" baseType="lpstr">
      <vt:lpstr>Arial</vt:lpstr>
      <vt:lpstr>ArialMT</vt:lpstr>
      <vt:lpstr>Bradley Hand ITC</vt:lpstr>
      <vt:lpstr>Calibri</vt:lpstr>
      <vt:lpstr>Calibri Light</vt:lpstr>
      <vt:lpstr>Courier</vt:lpstr>
      <vt:lpstr>Courier New</vt:lpstr>
      <vt:lpstr>CourierNewPSMT</vt:lpstr>
      <vt:lpstr>Franklin Gothic Demi Cond</vt:lpstr>
      <vt:lpstr>FranklinGothic-Demi</vt:lpstr>
      <vt:lpstr>FranklinGothic-DemiItal</vt:lpstr>
      <vt:lpstr>Helvetica Neue</vt:lpstr>
      <vt:lpstr>NewBaskerville-Roman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D3.js </vt:lpstr>
      <vt:lpstr>Before showing beautiful graphics…</vt:lpstr>
      <vt:lpstr>What D3 is all about…?</vt:lpstr>
      <vt:lpstr>History</vt:lpstr>
      <vt:lpstr>HTML5 + JavaScript (D3 also..) + CSS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D3 “chain syntax”</vt:lpstr>
      <vt:lpstr>Loading data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Organizing the code</vt:lpstr>
      <vt:lpstr>Example</vt:lpstr>
      <vt:lpstr>Loading D3.js</vt:lpstr>
      <vt:lpstr>Working with D3</vt:lpstr>
      <vt:lpstr>Working with D3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Schneider</dc:creator>
  <cp:lastModifiedBy>Bruno Schneider</cp:lastModifiedBy>
  <cp:revision>51</cp:revision>
  <dcterms:created xsi:type="dcterms:W3CDTF">2018-09-20T17:19:19Z</dcterms:created>
  <dcterms:modified xsi:type="dcterms:W3CDTF">2018-09-30T22:29:02Z</dcterms:modified>
</cp:coreProperties>
</file>